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A6A7-9746-4AC8-B041-3CB854FC4372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E8B1-81C1-4930-B37A-4D3450A9D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737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A6A7-9746-4AC8-B041-3CB854FC4372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E8B1-81C1-4930-B37A-4D3450A9D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500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A6A7-9746-4AC8-B041-3CB854FC4372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E8B1-81C1-4930-B37A-4D3450A9D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961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A6A7-9746-4AC8-B041-3CB854FC4372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E8B1-81C1-4930-B37A-4D3450A9D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737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A6A7-9746-4AC8-B041-3CB854FC4372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E8B1-81C1-4930-B37A-4D3450A9D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345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A6A7-9746-4AC8-B041-3CB854FC4372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E8B1-81C1-4930-B37A-4D3450A9D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222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A6A7-9746-4AC8-B041-3CB854FC4372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E8B1-81C1-4930-B37A-4D3450A9D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456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A6A7-9746-4AC8-B041-3CB854FC4372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E8B1-81C1-4930-B37A-4D3450A9D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907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A6A7-9746-4AC8-B041-3CB854FC4372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E8B1-81C1-4930-B37A-4D3450A9D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44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A6A7-9746-4AC8-B041-3CB854FC4372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E8B1-81C1-4930-B37A-4D3450A9D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286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A6A7-9746-4AC8-B041-3CB854FC4372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E8B1-81C1-4930-B37A-4D3450A9D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637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55A6A7-9746-4AC8-B041-3CB854FC4372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4E8B1-81C1-4930-B37A-4D3450A9D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754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380746"/>
              </p:ext>
            </p:extLst>
          </p:nvPr>
        </p:nvGraphicFramePr>
        <p:xfrm>
          <a:off x="96012" y="182880"/>
          <a:ext cx="8963407" cy="7312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7081"/>
                <a:gridCol w="2161707"/>
                <a:gridCol w="2508786"/>
                <a:gridCol w="2435833"/>
              </a:tblGrid>
              <a:tr h="570277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Outcome</a:t>
                      </a:r>
                      <a:r>
                        <a:rPr lang="en-US" sz="1500" baseline="0" dirty="0" smtClean="0"/>
                        <a:t> </a:t>
                      </a:r>
                      <a:endParaRPr lang="en-US" sz="15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Research questions</a:t>
                      </a:r>
                      <a:endParaRPr lang="en-US" sz="15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Objectives </a:t>
                      </a:r>
                    </a:p>
                    <a:p>
                      <a:endParaRPr lang="en-US" sz="15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Activities </a:t>
                      </a:r>
                      <a:endParaRPr lang="en-US" sz="1500" dirty="0"/>
                    </a:p>
                  </a:txBody>
                  <a:tcPr marL="68580" marR="68580"/>
                </a:tc>
              </a:tr>
              <a:tr h="570277">
                <a:tc>
                  <a:txBody>
                    <a:bodyPr/>
                    <a:lstStyle/>
                    <a:p>
                      <a:pPr algn="ctr"/>
                      <a:endParaRPr lang="en-US" sz="1500" dirty="0"/>
                    </a:p>
                  </a:txBody>
                  <a:tcPr marL="68580" marR="68580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rgbClr val="FF0000"/>
                          </a:solidFill>
                        </a:rPr>
                        <a:t>Theme title:</a:t>
                      </a:r>
                      <a:r>
                        <a:rPr lang="en-US" sz="1500" b="1" baseline="0" dirty="0" smtClean="0">
                          <a:solidFill>
                            <a:srgbClr val="FF0000"/>
                          </a:solidFill>
                        </a:rPr>
                        <a:t> Markets, Institutions and Partnerships</a:t>
                      </a:r>
                      <a:endParaRPr lang="en-US" sz="1500" dirty="0"/>
                    </a:p>
                  </a:txBody>
                  <a:tcPr marL="68580" marR="6858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458366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500" baseline="0" dirty="0" smtClean="0">
                          <a:solidFill>
                            <a:srgbClr val="FF0000"/>
                          </a:solidFill>
                        </a:rPr>
                        <a:t>Improved functionality of markets, institutions and partnerships associated with SI technology value chains of ESA sustainably strengthen livelihood options 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en-US" sz="16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600" dirty="0" smtClean="0"/>
                        <a:t>1.1 What factors</a:t>
                      </a:r>
                      <a:r>
                        <a:rPr lang="en-US" sz="1600" baseline="0" dirty="0" smtClean="0"/>
                        <a:t> drive market interest in development of technologies (SI) that meet their needs.</a:t>
                      </a:r>
                      <a:endParaRPr lang="en-US" sz="1500" baseline="0" dirty="0" smtClean="0"/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sz="1600" baseline="0" dirty="0" smtClean="0"/>
                        <a:t>1.2 What are the appropriate mechanisms for engaging partnerships in marketing processes (Value chain).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sz="1600" dirty="0" smtClean="0"/>
                        <a:t>2.1 What are the feasible mechanisms to be applied in order to inform farmers about market needs.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sz="1600" dirty="0" smtClean="0"/>
                        <a:t>2.2 What factors influence farmer decisions about markets and production.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sz="1600" dirty="0" smtClean="0"/>
                        <a:t>What are</a:t>
                      </a:r>
                      <a:r>
                        <a:rPr lang="en-US" sz="1600" baseline="0" dirty="0" smtClean="0"/>
                        <a:t> the drivers/ within farmer organization </a:t>
                      </a:r>
                      <a:endParaRPr lang="en-US" sz="1600" dirty="0" smtClean="0"/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500" baseline="0" dirty="0" smtClean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n-US" sz="160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 enhancement the involvement of market stakeholders in technology development processes.</a:t>
                      </a: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endParaRPr lang="en-US" sz="160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n-US" sz="160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 assess how farmers understand markets and how this translate into production.</a:t>
                      </a: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endParaRPr lang="en-US" sz="160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n-US" sz="1600" i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(objective</a:t>
                      </a:r>
                      <a:r>
                        <a:rPr lang="en-US" sz="1600" i="0" kern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on gender)</a:t>
                      </a: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endParaRPr lang="en-US" sz="1600" i="0" kern="1200" baseline="0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n-US" sz="1600" i="0" kern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Objective on increased efficiency of market linkages</a:t>
                      </a: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endParaRPr lang="en-US" sz="1600" i="0" kern="1200" baseline="0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n-US" sz="1600" i="0" kern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 objective on institutions/ collective action</a:t>
                      </a:r>
                    </a:p>
                    <a:p>
                      <a:pPr marL="0" lvl="0" indent="0">
                        <a:buFont typeface="+mj-lt"/>
                        <a:buNone/>
                      </a:pPr>
                      <a:endParaRPr lang="en-US" sz="160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Conduct Value-chain analysis with specific focus on SI technologies.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en-US" sz="15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Conduct a stakeholder analysis (stakeholder mapping).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en-US" sz="15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514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bjectives and research questions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Objectives and research questions template</Template>
  <TotalTime>207</TotalTime>
  <Words>166</Words>
  <Application>Microsoft Office PowerPoint</Application>
  <PresentationFormat>On-screen Show (4:3)</PresentationFormat>
  <Paragraphs>24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Objectives and research questions template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 15</dc:creator>
  <cp:lastModifiedBy>Odhong, Jonathan (IITA)</cp:lastModifiedBy>
  <cp:revision>8</cp:revision>
  <dcterms:created xsi:type="dcterms:W3CDTF">2016-02-25T08:04:14Z</dcterms:created>
  <dcterms:modified xsi:type="dcterms:W3CDTF">2016-02-25T13:50:57Z</dcterms:modified>
</cp:coreProperties>
</file>